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  <p:sldMasterId id="2147483707" r:id="rId3"/>
  </p:sldMasterIdLst>
  <p:notesMasterIdLst>
    <p:notesMasterId r:id="rId15"/>
  </p:notesMasterIdLst>
  <p:sldIdLst>
    <p:sldId id="350" r:id="rId4"/>
    <p:sldId id="342" r:id="rId5"/>
    <p:sldId id="296" r:id="rId6"/>
    <p:sldId id="347" r:id="rId7"/>
    <p:sldId id="345" r:id="rId8"/>
    <p:sldId id="352" r:id="rId9"/>
    <p:sldId id="346" r:id="rId10"/>
    <p:sldId id="353" r:id="rId11"/>
    <p:sldId id="354" r:id="rId12"/>
    <p:sldId id="349" r:id="rId13"/>
    <p:sldId id="351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1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7351"/>
    <a:srgbClr val="E4FFEE"/>
    <a:srgbClr val="C9FFDE"/>
    <a:srgbClr val="D5FFE5"/>
    <a:srgbClr val="4040C8"/>
    <a:srgbClr val="8FCFFF"/>
    <a:srgbClr val="C1EBF5"/>
    <a:srgbClr val="FFC000"/>
    <a:srgbClr val="D9827B"/>
    <a:srgbClr val="D1E7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9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78" y="174"/>
      </p:cViewPr>
      <p:guideLst>
        <p:guide orient="horz" pos="210"/>
        <p:guide pos="21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C87F8A-FBBA-4194-92EF-E3B7737BC923}" type="datetimeFigureOut">
              <a:rPr lang="zh-CN" altLang="en-US" smtClean="0"/>
              <a:t>2025-08-29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55BEC-405C-4F3A-99E9-FFEC50D8D17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8953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>
                <a:solidFill>
                  <a:prstClr val="black"/>
                </a:solidFill>
              </a:rPr>
              <a:pPr/>
              <a:t>11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303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22248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61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514847" y="1371427"/>
            <a:ext cx="7378943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 smtClean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9311" b="1" dirty="0" smtClean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181253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1550" y="533156"/>
            <a:ext cx="7958966" cy="488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92673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838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9348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0077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873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69648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60218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22480" cy="6858000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8719900" y="5369024"/>
            <a:ext cx="3058452" cy="1271682"/>
            <a:chOff x="1125321" y="485528"/>
            <a:chExt cx="3058452" cy="1271682"/>
          </a:xfrm>
        </p:grpSpPr>
        <p:grpSp>
          <p:nvGrpSpPr>
            <p:cNvPr id="5" name="组合 4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1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" name="组合 5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13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1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grpSp>
        <p:nvGrpSpPr>
          <p:cNvPr id="17" name="组合 16"/>
          <p:cNvGrpSpPr/>
          <p:nvPr userDrawn="1"/>
        </p:nvGrpSpPr>
        <p:grpSpPr>
          <a:xfrm>
            <a:off x="382413" y="5381268"/>
            <a:ext cx="3058452" cy="1271682"/>
            <a:chOff x="1125321" y="485528"/>
            <a:chExt cx="3058452" cy="1271682"/>
          </a:xfrm>
        </p:grpSpPr>
        <p:grpSp>
          <p:nvGrpSpPr>
            <p:cNvPr id="18" name="组合 17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28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26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24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1" name="组合 20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22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43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2329" y="1396626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265143">
            <a:off x="7024460" y="5528128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99717">
            <a:off x="1490640" y="5729774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2" descr="川电工匠 华国玉 用汗水浇灌的鲜花格外绚烂 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58213">
            <a:off x="329232" y="3176363"/>
            <a:ext cx="497568" cy="497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9627284" y="6149216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54540">
            <a:off x="11320159" y="2042052"/>
            <a:ext cx="560714" cy="315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0" name="组合 49"/>
          <p:cNvGrpSpPr/>
          <p:nvPr userDrawn="1"/>
        </p:nvGrpSpPr>
        <p:grpSpPr>
          <a:xfrm>
            <a:off x="9303059" y="91636"/>
            <a:ext cx="2610757" cy="1271682"/>
            <a:chOff x="1125321" y="485528"/>
            <a:chExt cx="2610757" cy="1271682"/>
          </a:xfrm>
        </p:grpSpPr>
        <p:grpSp>
          <p:nvGrpSpPr>
            <p:cNvPr id="51" name="组合 5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6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5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6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3" name="组合 5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5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 rot="6975246">
              <a:off x="2191242" y="1299607"/>
              <a:ext cx="42541" cy="76010"/>
              <a:chOff x="9709922" y="19729368"/>
              <a:chExt cx="337041" cy="852603"/>
            </a:xfrm>
          </p:grpSpPr>
          <p:sp>
            <p:nvSpPr>
              <p:cNvPr id="55" name="等腰三角形 44"/>
              <p:cNvSpPr/>
              <p:nvPr/>
            </p:nvSpPr>
            <p:spPr>
              <a:xfrm>
                <a:off x="9709922" y="19871147"/>
                <a:ext cx="269801" cy="710824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56" name="等腰三角形 47"/>
              <p:cNvSpPr/>
              <p:nvPr/>
            </p:nvSpPr>
            <p:spPr>
              <a:xfrm rot="19776570">
                <a:off x="9798216" y="19729368"/>
                <a:ext cx="248747" cy="710832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63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0052" r="36211" b="13281"/>
          <a:stretch/>
        </p:blipFill>
        <p:spPr bwMode="auto">
          <a:xfrm rot="988419">
            <a:off x="4875053" y="5975799"/>
            <a:ext cx="872836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7821385" y="2949286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1039419" y="173065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6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3374740" y="2997777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7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06" t="74465" r="50283" b="13281"/>
          <a:stretch/>
        </p:blipFill>
        <p:spPr bwMode="auto">
          <a:xfrm>
            <a:off x="6049319" y="4207084"/>
            <a:ext cx="438566" cy="50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5454870" y="1730657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9" name="Picture 2" descr="花朵ppt素材设计素材免费下载 花朵ppt素材设计图片 千图网平面设计 "/>
          <p:cNvPicPr>
            <a:picLocks noChangeAspect="1" noChangeArrowheads="1"/>
          </p:cNvPicPr>
          <p:nvPr userDrawn="1"/>
        </p:nvPicPr>
        <p:blipFill rotWithShape="1">
          <a:blip r:embed="rId6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6" t="73287" r="36211" b="13281"/>
          <a:stretch/>
        </p:blipFill>
        <p:spPr bwMode="auto">
          <a:xfrm>
            <a:off x="10488379" y="4192888"/>
            <a:ext cx="451588" cy="552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组合 69"/>
          <p:cNvGrpSpPr/>
          <p:nvPr userDrawn="1"/>
        </p:nvGrpSpPr>
        <p:grpSpPr>
          <a:xfrm>
            <a:off x="7664838" y="2153465"/>
            <a:ext cx="3058452" cy="1271682"/>
            <a:chOff x="1125321" y="485528"/>
            <a:chExt cx="3058452" cy="1271682"/>
          </a:xfrm>
        </p:grpSpPr>
        <p:grpSp>
          <p:nvGrpSpPr>
            <p:cNvPr id="71" name="组合 70"/>
            <p:cNvGrpSpPr/>
            <p:nvPr/>
          </p:nvGrpSpPr>
          <p:grpSpPr>
            <a:xfrm rot="2568293">
              <a:off x="3613219" y="485528"/>
              <a:ext cx="122859" cy="173836"/>
              <a:chOff x="2899932" y="286608"/>
              <a:chExt cx="373440" cy="748067"/>
            </a:xfrm>
            <a:solidFill>
              <a:srgbClr val="FFC000"/>
            </a:solidFill>
          </p:grpSpPr>
          <p:sp>
            <p:nvSpPr>
              <p:cNvPr id="81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2" name="组合 71"/>
            <p:cNvGrpSpPr/>
            <p:nvPr/>
          </p:nvGrpSpPr>
          <p:grpSpPr>
            <a:xfrm rot="9432564">
              <a:off x="3628846" y="1610197"/>
              <a:ext cx="103902" cy="147013"/>
              <a:chOff x="2899932" y="286608"/>
              <a:chExt cx="373440" cy="748067"/>
            </a:xfrm>
            <a:solidFill>
              <a:srgbClr val="D9827B"/>
            </a:solidFill>
          </p:grpSpPr>
          <p:sp>
            <p:nvSpPr>
              <p:cNvPr id="79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0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3" name="组合 72"/>
            <p:cNvGrpSpPr/>
            <p:nvPr/>
          </p:nvGrpSpPr>
          <p:grpSpPr>
            <a:xfrm rot="18900000">
              <a:off x="1125321" y="744329"/>
              <a:ext cx="124284" cy="175853"/>
              <a:chOff x="2899932" y="286608"/>
              <a:chExt cx="373440" cy="748067"/>
            </a:xfrm>
            <a:solidFill>
              <a:srgbClr val="3D7351"/>
            </a:solidFill>
          </p:grpSpPr>
          <p:sp>
            <p:nvSpPr>
              <p:cNvPr id="77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74" name="组合 73"/>
            <p:cNvGrpSpPr/>
            <p:nvPr/>
          </p:nvGrpSpPr>
          <p:grpSpPr>
            <a:xfrm rot="6975246">
              <a:off x="4126861" y="1304244"/>
              <a:ext cx="47134" cy="66691"/>
              <a:chOff x="2899932" y="286608"/>
              <a:chExt cx="373440" cy="748067"/>
            </a:xfrm>
          </p:grpSpPr>
          <p:sp>
            <p:nvSpPr>
              <p:cNvPr id="75" name="等腰三角形 44"/>
              <p:cNvSpPr/>
              <p:nvPr/>
            </p:nvSpPr>
            <p:spPr>
              <a:xfrm>
                <a:off x="2899932" y="323850"/>
                <a:ext cx="269808" cy="710825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69808"/>
                  <a:gd name="connsiteY0" fmla="*/ 638665 h 710825"/>
                  <a:gd name="connsiteX1" fmla="*/ 132739 w 269808"/>
                  <a:gd name="connsiteY1" fmla="*/ 0 h 710825"/>
                  <a:gd name="connsiteX2" fmla="*/ 269808 w 269808"/>
                  <a:gd name="connsiteY2" fmla="*/ 710825 h 710825"/>
                  <a:gd name="connsiteX3" fmla="*/ 0 w 269808"/>
                  <a:gd name="connsiteY3" fmla="*/ 63866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9808" h="710825">
                    <a:moveTo>
                      <a:pt x="0" y="638665"/>
                    </a:moveTo>
                    <a:lnTo>
                      <a:pt x="132739" y="0"/>
                    </a:lnTo>
                    <a:lnTo>
                      <a:pt x="269808" y="710825"/>
                    </a:lnTo>
                    <a:lnTo>
                      <a:pt x="0" y="638665"/>
                    </a:lnTo>
                    <a:close/>
                  </a:path>
                </a:pathLst>
              </a:custGeom>
              <a:solidFill>
                <a:srgbClr val="8FC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等腰三角形 47"/>
              <p:cNvSpPr/>
              <p:nvPr/>
            </p:nvSpPr>
            <p:spPr>
              <a:xfrm rot="19776570">
                <a:off x="3024620" y="286608"/>
                <a:ext cx="248752" cy="710826"/>
              </a:xfrm>
              <a:custGeom>
                <a:avLst/>
                <a:gdLst>
                  <a:gd name="connsiteX0" fmla="*/ 0 w 274139"/>
                  <a:gd name="connsiteY0" fmla="*/ 710825 h 710825"/>
                  <a:gd name="connsiteX1" fmla="*/ 137070 w 274139"/>
                  <a:gd name="connsiteY1" fmla="*/ 0 h 710825"/>
                  <a:gd name="connsiteX2" fmla="*/ 274139 w 274139"/>
                  <a:gd name="connsiteY2" fmla="*/ 710825 h 710825"/>
                  <a:gd name="connsiteX3" fmla="*/ 0 w 274139"/>
                  <a:gd name="connsiteY3" fmla="*/ 710825 h 710825"/>
                  <a:gd name="connsiteX0" fmla="*/ 0 w 248752"/>
                  <a:gd name="connsiteY0" fmla="*/ 710825 h 710825"/>
                  <a:gd name="connsiteX1" fmla="*/ 137070 w 248752"/>
                  <a:gd name="connsiteY1" fmla="*/ 0 h 710825"/>
                  <a:gd name="connsiteX2" fmla="*/ 248752 w 248752"/>
                  <a:gd name="connsiteY2" fmla="*/ 607772 h 710825"/>
                  <a:gd name="connsiteX3" fmla="*/ 0 w 248752"/>
                  <a:gd name="connsiteY3" fmla="*/ 710825 h 710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752" h="710825">
                    <a:moveTo>
                      <a:pt x="0" y="710825"/>
                    </a:moveTo>
                    <a:lnTo>
                      <a:pt x="137070" y="0"/>
                    </a:lnTo>
                    <a:lnTo>
                      <a:pt x="248752" y="607772"/>
                    </a:lnTo>
                    <a:lnTo>
                      <a:pt x="0" y="710825"/>
                    </a:lnTo>
                    <a:close/>
                  </a:path>
                </a:pathLst>
              </a:custGeom>
              <a:solidFill>
                <a:srgbClr val="00C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83" name="Picture 2" descr="简约商务ppt模板免抠素材 平面电商 创意素材 png素材 素材 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04501">
            <a:off x="1362868" y="4236722"/>
            <a:ext cx="753112" cy="42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2123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2057">
            <a:hlinkClick r:id="rId3" action="ppaction://hlinksldjump"/>
            <a:extLst>
              <a:ext uri="{FF2B5EF4-FFF2-40B4-BE49-F238E27FC236}">
                <a16:creationId xmlns="" xmlns:a16="http://schemas.microsoft.com/office/drawing/2014/main" id="{04FE8436-5513-AEE9-9C9B-B7E75377ABEC}"/>
              </a:ext>
            </a:extLst>
          </p:cNvPr>
          <p:cNvSpPr txBox="1">
            <a:spLocks noChangeArrowheads="1"/>
          </p:cNvSpPr>
          <p:nvPr userDrawn="1">
            <p:custDataLst>
              <p:tags r:id="rId1"/>
            </p:custDataLst>
          </p:nvPr>
        </p:nvSpPr>
        <p:spPr bwMode="auto">
          <a:xfrm>
            <a:off x="10559415" y="6427107"/>
            <a:ext cx="1459230" cy="398780"/>
          </a:xfrm>
          <a:prstGeom prst="rect">
            <a:avLst/>
          </a:prstGeom>
          <a:solidFill>
            <a:srgbClr val="4BB13F"/>
          </a:solidFill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>
            <a:sp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返回目录</a:t>
            </a:r>
          </a:p>
        </p:txBody>
      </p:sp>
    </p:spTree>
    <p:extLst>
      <p:ext uri="{BB962C8B-B14F-4D97-AF65-F5344CB8AC3E}">
        <p14:creationId xmlns:p14="http://schemas.microsoft.com/office/powerpoint/2010/main" val="34465610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931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29004" y="1752458"/>
            <a:ext cx="11657796" cy="45723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spcFirstLastPara="1" wrap="none" lIns="96757" tIns="48378" rIns="96757" bIns="48378" numCol="1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2168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rgbClr val="738AC8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2168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rgbClr val="738AC8">
                        <a:lumMod val="60000"/>
                        <a:lumOff val="40000"/>
                      </a:srgbClr>
                    </a:gs>
                  </a:gsLst>
                  <a:lin ang="5400000"/>
                </a:gradFill>
                <a:effectLst>
                  <a:glow rad="139700">
                    <a:srgbClr val="FEB80A">
                      <a:satMod val="175000"/>
                      <a:alpha val="40000"/>
                    </a:srgb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2168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rgbClr val="738AC8">
                      <a:lumMod val="60000"/>
                      <a:lumOff val="40000"/>
                    </a:srgbClr>
                  </a:gs>
                </a:gsLst>
                <a:lin ang="5400000"/>
              </a:gradFill>
              <a:effectLst>
                <a:glow rad="139700">
                  <a:srgbClr val="FEB80A">
                    <a:satMod val="175000"/>
                    <a:alpha val="40000"/>
                  </a:srgb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00738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547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71959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698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8001289" y="0"/>
            <a:ext cx="4190711" cy="1600335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232" b="1" dirty="0" smtClean="0">
                <a:solidFill>
                  <a:prstClr val="black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232" b="1" dirty="0">
              <a:solidFill>
                <a:prstClr val="black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7843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audio" Target="../media/audio1.wav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14.xml"/><Relationship Id="rId9" Type="http://schemas.openxmlformats.org/officeDocument/2006/relationships/slide" Target="../slides/slid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4FF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8139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9" r:id="rId2"/>
    <p:sldLayoutId id="2147483652" r:id="rId3"/>
    <p:sldLayoutId id="2147483682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493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1" y="6604258"/>
            <a:ext cx="12192000" cy="253742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dirty="0">
              <a:ln w="0"/>
              <a:solidFill>
                <a:srgbClr val="7FD13B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1" y="670189"/>
            <a:ext cx="12192000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1" y="1"/>
            <a:ext cx="12192000" cy="665287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200" b="1" dirty="0">
              <a:solidFill>
                <a:prstClr val="white"/>
              </a:solidFill>
            </a:endParaRPr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1212566" y="5884205"/>
            <a:ext cx="914337" cy="951041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zh-CN" altLang="en-US" sz="3386" b="1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58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5pPr>
      <a:lvl6pPr marL="457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6pPr>
      <a:lvl7pPr marL="914216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7pPr>
      <a:lvl8pPr marL="137132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8pPr>
      <a:lvl9pPr marL="182843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42831" indent="-342831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0" indent="-285692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70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8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6" indent="-22855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4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2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0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7" indent="-228554" algn="l" defTabSz="914216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4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2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9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8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6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3" algn="l" defTabSz="91421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62368" y="3581389"/>
            <a:ext cx="10514874" cy="160009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4232" b="1">
                <a:solidFill>
                  <a:srgbClr val="D60093"/>
                </a:solidFill>
              </a:rPr>
              <a:t>17</a:t>
            </a:r>
            <a:r>
              <a:rPr lang="zh-CN" altLang="en-US" sz="4232" b="1">
                <a:solidFill>
                  <a:srgbClr val="D60093"/>
                </a:solidFill>
              </a:rPr>
              <a:t>　刘胡兰</a:t>
            </a:r>
            <a:endParaRPr lang="zh-CN" altLang="zh-CN" sz="4232" b="1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2782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跨学科.eps" descr="id:2147489069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35770" y="441415"/>
            <a:ext cx="3405917" cy="745127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692150" y="1186542"/>
            <a:ext cx="10807700" cy="18097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六、如果没有革命先辈的浴血奋战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也就没有我们现在的幸福生活。请你给你心目中的英雄画张像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感恩他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她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纪念他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她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92150" y="2996268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略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1776086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048210" y="1371742"/>
            <a:ext cx="5714606" cy="2957989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9311" b="1" dirty="0">
                <a:solidFill>
                  <a:srgbClr val="EA157A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9311" b="1" dirty="0">
              <a:solidFill>
                <a:srgbClr val="EA157A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855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4500417" y="336338"/>
            <a:ext cx="264687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zh-CN" altLang="en-US" sz="6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</a:rPr>
              <a:t>目    录</a:t>
            </a:r>
            <a:endParaRPr lang="zh-CN" altLang="en-US" sz="66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rgbClr val="FFFF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25" name="圆角矩形 24">
            <a:hlinkClick r:id="rId2" action="ppaction://hlinksldjump"/>
          </p:cNvPr>
          <p:cNvSpPr/>
          <p:nvPr/>
        </p:nvSpPr>
        <p:spPr>
          <a:xfrm>
            <a:off x="1459813" y="1992087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基础巩固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6" name="圆角矩形 25">
            <a:hlinkClick r:id="rId3" action="ppaction://hlinksldjump"/>
          </p:cNvPr>
          <p:cNvSpPr/>
          <p:nvPr/>
        </p:nvSpPr>
        <p:spPr>
          <a:xfrm>
            <a:off x="3826328" y="3225639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能力提升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27" name="圆角矩形 26">
            <a:hlinkClick r:id="rId4" action="ppaction://hlinksldjump"/>
          </p:cNvPr>
          <p:cNvSpPr/>
          <p:nvPr/>
        </p:nvSpPr>
        <p:spPr>
          <a:xfrm>
            <a:off x="6487885" y="4459191"/>
            <a:ext cx="3995057" cy="762000"/>
          </a:xfrm>
          <a:prstGeom prst="roundRect">
            <a:avLst/>
          </a:prstGeom>
          <a:solidFill>
            <a:schemeClr val="accent6">
              <a:lumMod val="75000"/>
            </a:schemeClr>
          </a:solidFill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智慧拓展</a:t>
            </a:r>
            <a:endParaRPr lang="zh-CN" altLang="en-US" sz="3600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20331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6" name="图片 15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7" name="文本框 16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基础巩固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92150" y="1540599"/>
            <a:ext cx="10807700" cy="2470417"/>
            <a:chOff x="692150" y="1540599"/>
            <a:chExt cx="10807700" cy="2470417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692150" y="1540599"/>
              <a:ext cx="10807700" cy="221483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一、下列加点字的读音全都正确的一项是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①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派人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pài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r>
                <a:rPr lang="en-US" altLang="zh-CN" sz="3200" smtClean="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		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抓捕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fǔ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sz="3200" smtClean="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②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于是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yú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　　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出卖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mài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③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似的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sì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	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	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踏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着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tà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	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	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④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烈士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liè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	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光荣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en-US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lónɡ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endParaRPr lang="zh-CN" altLang="zh-CN" sz="3200">
                <a:solidFill>
                  <a:srgbClr val="000000"/>
                </a:solidFill>
                <a:effectLst/>
                <a:latin typeface="NEU-BZ-S92"/>
                <a:ea typeface="方正楷体_GBK"/>
                <a:cs typeface="Times New Roman" panose="02020603050405020304" pitchFamily="18" charset="0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1252443" y="2758786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18" name="矩形 17"/>
            <p:cNvSpPr/>
            <p:nvPr/>
          </p:nvSpPr>
          <p:spPr>
            <a:xfrm>
              <a:off x="4409300" y="2758786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19" name="矩形 18"/>
            <p:cNvSpPr/>
            <p:nvPr/>
          </p:nvSpPr>
          <p:spPr>
            <a:xfrm>
              <a:off x="6749728" y="2764192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20" name="矩形 19"/>
            <p:cNvSpPr/>
            <p:nvPr/>
          </p:nvSpPr>
          <p:spPr>
            <a:xfrm>
              <a:off x="9471157" y="2758786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21" name="矩形 20"/>
            <p:cNvSpPr/>
            <p:nvPr/>
          </p:nvSpPr>
          <p:spPr>
            <a:xfrm>
              <a:off x="1252443" y="3468931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22" name="矩形 21"/>
            <p:cNvSpPr/>
            <p:nvPr/>
          </p:nvSpPr>
          <p:spPr>
            <a:xfrm>
              <a:off x="3984757" y="3468931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23" name="矩形 22"/>
            <p:cNvSpPr/>
            <p:nvPr/>
          </p:nvSpPr>
          <p:spPr>
            <a:xfrm>
              <a:off x="6749728" y="3487796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  <p:sp>
          <p:nvSpPr>
            <p:cNvPr id="24" name="矩形 23"/>
            <p:cNvSpPr/>
            <p:nvPr/>
          </p:nvSpPr>
          <p:spPr>
            <a:xfrm>
              <a:off x="9482042" y="3476911"/>
              <a:ext cx="292705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/>
                <a:t>·</a:t>
              </a:r>
              <a:endParaRPr lang="zh-CN" altLang="en-US" sz="2800" b="1"/>
            </a:p>
          </p:txBody>
        </p:sp>
      </p:grpSp>
      <p:sp>
        <p:nvSpPr>
          <p:cNvPr id="25" name="矩形 24"/>
          <p:cNvSpPr>
            <a:spLocks noChangeAspect="1"/>
          </p:cNvSpPr>
          <p:nvPr/>
        </p:nvSpPr>
        <p:spPr>
          <a:xfrm>
            <a:off x="8225064" y="1679982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②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2024154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692150" y="892137"/>
            <a:ext cx="10807700" cy="3874835"/>
            <a:chOff x="692150" y="892137"/>
            <a:chExt cx="10807700" cy="3874835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692150" y="892137"/>
              <a:ext cx="10807700" cy="363791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二、读拼音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写汉字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消防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                  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凌晨及时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赶到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             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口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成功扑灭</a:t>
              </a: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了</a:t>
              </a:r>
              <a:endPara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大火</a:t>
              </a:r>
              <a:r>
                <a:rPr lang="en-US" altLang="zh-CN" sz="3200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              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除了危害。</a:t>
              </a:r>
              <a:endParaRPr lang="zh-CN" altLang="zh-CN" sz="3200">
                <a:solidFill>
                  <a:srgbClr val="000000"/>
                </a:solidFill>
                <a:effectLst/>
                <a:latin typeface="NEU-BZ-S92"/>
                <a:ea typeface="方正楷体_GBK"/>
                <a:cs typeface="Times New Roman" panose="02020603050405020304" pitchFamily="18" charset="0"/>
              </a:endParaRPr>
            </a:p>
          </p:txBody>
        </p:sp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503181" y="1557438"/>
              <a:ext cx="2352381" cy="1609524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7458828" y="1557438"/>
              <a:ext cx="1171429" cy="1523810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788734" y="3243162"/>
              <a:ext cx="1190476" cy="1523810"/>
            </a:xfrm>
            <a:prstGeom prst="rect">
              <a:avLst/>
            </a:prstGeom>
          </p:spPr>
        </p:pic>
      </p:grpSp>
      <p:sp>
        <p:nvSpPr>
          <p:cNvPr id="7" name="矩形 6"/>
          <p:cNvSpPr>
            <a:spLocks noChangeAspect="1"/>
          </p:cNvSpPr>
          <p:nvPr/>
        </p:nvSpPr>
        <p:spPr>
          <a:xfrm>
            <a:off x="2695122" y="2166529"/>
            <a:ext cx="748923" cy="8397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员</a:t>
            </a:r>
            <a:endParaRPr lang="zh-CN" altLang="en-US" sz="440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3902151" y="2168318"/>
            <a:ext cx="748923" cy="8397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于</a:t>
            </a:r>
            <a:endParaRPr lang="zh-CN" altLang="en-US" sz="440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7670080" y="2070346"/>
            <a:ext cx="748923" cy="8397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村</a:t>
            </a:r>
            <a:endParaRPr lang="zh-CN" altLang="en-US" sz="440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2009510" y="3728439"/>
            <a:ext cx="748923" cy="83971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4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消</a:t>
            </a:r>
            <a:endParaRPr lang="zh-CN" altLang="en-US" sz="4400"/>
          </a:p>
        </p:txBody>
      </p:sp>
    </p:spTree>
    <p:extLst>
      <p:ext uri="{BB962C8B-B14F-4D97-AF65-F5344CB8AC3E}">
        <p14:creationId xmlns:p14="http://schemas.microsoft.com/office/powerpoint/2010/main" val="112884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21" name="组合 20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23" name="平行四边形 22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平行四边形 23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平行四边形 24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矩形 21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13" name="图片 12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14" name="文本框 13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能力提升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92150" y="1411630"/>
            <a:ext cx="10807700" cy="3252044"/>
            <a:chOff x="692150" y="1411630"/>
            <a:chExt cx="10807700" cy="3252044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692150" y="1411630"/>
              <a:ext cx="10807700" cy="299043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三、读句子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给加点词选择相应的解释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填序号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①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用威力逼迫恫吓使人屈服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　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②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为了正义的目的舍弃自己的生命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　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③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用钱财或其他好处笼络人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使受利用</a:t>
              </a:r>
              <a:endParaRPr lang="zh-CN" altLang="zh-CN" sz="3200">
                <a:solidFill>
                  <a:srgbClr val="000000"/>
                </a:solidFill>
                <a:latin typeface="NEU-BZ-S92"/>
                <a:ea typeface="方正楷体_GBK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敌人见收买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刘胡兰不成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就威胁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她说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: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“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不说就打死你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!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”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但是坚毅的刘胡兰不吐一字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最终光荣牺牲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(</a:t>
              </a:r>
              <a:r>
                <a:rPr lang="zh-CN" altLang="zh-CN" sz="3200">
                  <a:solidFill>
                    <a:srgbClr val="000000"/>
                  </a:solidFill>
                  <a:latin typeface="Arial" panose="020B0604020202020204" pitchFamily="34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)</a:t>
              </a:r>
              <a:r>
                <a:rPr lang="zh-CN" altLang="zh-CN" sz="320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rPr>
                <a:t>。</a:t>
              </a:r>
              <a:endParaRPr lang="zh-CN" altLang="zh-CN" sz="3200">
                <a:solidFill>
                  <a:srgbClr val="000000"/>
                </a:solidFill>
                <a:effectLst/>
                <a:latin typeface="NEU-BZ-S92"/>
                <a:ea typeface="方正楷体_GBK"/>
                <a:cs typeface="Times New Roman" panose="02020603050405020304" pitchFamily="18" charset="0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2056934" y="3552369"/>
              <a:ext cx="1341411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 smtClean="0"/>
                <a:t>·   ·</a:t>
              </a:r>
              <a:endParaRPr lang="zh-CN" altLang="en-US" sz="2800" b="1"/>
            </a:p>
          </p:txBody>
        </p:sp>
        <p:sp>
          <p:nvSpPr>
            <p:cNvPr id="16" name="矩形 15"/>
            <p:cNvSpPr/>
            <p:nvPr/>
          </p:nvSpPr>
          <p:spPr>
            <a:xfrm>
              <a:off x="6593902" y="3552369"/>
              <a:ext cx="1341411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 smtClean="0"/>
                <a:t>·   ·</a:t>
              </a:r>
              <a:endParaRPr lang="zh-CN" altLang="en-US" sz="2800" b="1"/>
            </a:p>
          </p:txBody>
        </p:sp>
        <p:sp>
          <p:nvSpPr>
            <p:cNvPr id="17" name="矩形 16"/>
            <p:cNvSpPr/>
            <p:nvPr/>
          </p:nvSpPr>
          <p:spPr>
            <a:xfrm>
              <a:off x="8698675" y="4140454"/>
              <a:ext cx="1341411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2800" b="1" smtClean="0"/>
                <a:t>·   ·</a:t>
              </a:r>
              <a:endParaRPr lang="zh-CN" altLang="en-US" sz="2800" b="1"/>
            </a:p>
          </p:txBody>
        </p:sp>
      </p:grpSp>
      <p:sp>
        <p:nvSpPr>
          <p:cNvPr id="18" name="矩形 17"/>
          <p:cNvSpPr>
            <a:spLocks noChangeAspect="1"/>
          </p:cNvSpPr>
          <p:nvPr/>
        </p:nvSpPr>
        <p:spPr>
          <a:xfrm>
            <a:off x="3027944" y="3225894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③</a:t>
            </a:r>
            <a:endParaRPr lang="zh-CN" altLang="en-US" sz="320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7447544" y="3225893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①</a:t>
            </a:r>
            <a:endParaRPr lang="zh-CN" altLang="en-US" sz="3200"/>
          </a:p>
        </p:txBody>
      </p:sp>
      <p:sp>
        <p:nvSpPr>
          <p:cNvPr id="27" name="矩形 26"/>
          <p:cNvSpPr>
            <a:spLocks noChangeAspect="1"/>
          </p:cNvSpPr>
          <p:nvPr/>
        </p:nvSpPr>
        <p:spPr>
          <a:xfrm>
            <a:off x="9558704" y="3757617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②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429085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1747428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四、选一选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填一填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填序号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①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走到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迎着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③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踏着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呼呼的北风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烈士的鲜血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铡刀前。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329104" y="2920057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②</a:t>
            </a:r>
            <a:endParaRPr lang="zh-CN" altLang="en-US" sz="320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583933" y="2920056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③</a:t>
            </a:r>
            <a:endParaRPr lang="zh-CN" altLang="en-US" sz="320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838762" y="2920056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①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3024662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81000" y="209677"/>
            <a:ext cx="11430001" cy="577785"/>
            <a:chOff x="381000" y="209677"/>
            <a:chExt cx="11430001" cy="577785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381000" y="209677"/>
              <a:ext cx="771985" cy="577785"/>
              <a:chOff x="7201355" y="2798675"/>
              <a:chExt cx="771985" cy="577785"/>
            </a:xfrm>
          </p:grpSpPr>
          <p:sp>
            <p:nvSpPr>
              <p:cNvPr id="10" name="平行四边形 9"/>
              <p:cNvSpPr/>
              <p:nvPr/>
            </p:nvSpPr>
            <p:spPr>
              <a:xfrm>
                <a:off x="7201355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平行四边形 10"/>
              <p:cNvSpPr/>
              <p:nvPr/>
            </p:nvSpPr>
            <p:spPr>
              <a:xfrm>
                <a:off x="7387916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/>
            </p:nvSpPr>
            <p:spPr>
              <a:xfrm>
                <a:off x="7574477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/>
            </p:nvSpPr>
            <p:spPr>
              <a:xfrm>
                <a:off x="7761038" y="2798675"/>
                <a:ext cx="212302" cy="577785"/>
              </a:xfrm>
              <a:prstGeom prst="parallelogram">
                <a:avLst>
                  <a:gd name="adj" fmla="val 50529"/>
                </a:avLst>
              </a:prstGeom>
              <a:solidFill>
                <a:srgbClr val="3D735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矩形 8"/>
            <p:cNvSpPr/>
            <p:nvPr userDrawn="1"/>
          </p:nvSpPr>
          <p:spPr>
            <a:xfrm>
              <a:off x="966425" y="741743"/>
              <a:ext cx="10844576" cy="45719"/>
            </a:xfrm>
            <a:prstGeom prst="rect">
              <a:avLst/>
            </a:prstGeom>
            <a:solidFill>
              <a:srgbClr val="3D7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622979" y="103386"/>
            <a:ext cx="5746402" cy="669887"/>
            <a:chOff x="3606630" y="897473"/>
            <a:chExt cx="4749093" cy="669887"/>
          </a:xfrm>
        </p:grpSpPr>
        <p:pic>
          <p:nvPicPr>
            <p:cNvPr id="21" name="图片 20" descr="阴影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06630" y="897473"/>
              <a:ext cx="4749093" cy="669887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660338" y="900607"/>
              <a:ext cx="251020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smtClean="0">
                  <a:solidFill>
                    <a:schemeClr val="accent2"/>
                  </a:solidFill>
                  <a:latin typeface="华文隶书" panose="02010800040101010101" pitchFamily="2" charset="-122"/>
                  <a:ea typeface="华文隶书" panose="02010800040101010101" pitchFamily="2" charset="-122"/>
                </a:rPr>
                <a:t>智慧拓展</a:t>
              </a:r>
              <a:endParaRPr lang="zh-CN" altLang="en-US" sz="3200" dirty="0">
                <a:solidFill>
                  <a:schemeClr val="accent2"/>
                </a:solidFill>
                <a:latin typeface="华文隶书" panose="02010800040101010101" pitchFamily="2" charset="-122"/>
                <a:ea typeface="华文隶书" panose="02010800040101010101" pitchFamily="2" charset="-122"/>
              </a:endParaRPr>
            </a:p>
          </p:txBody>
        </p:sp>
      </p:grpSp>
      <p:sp>
        <p:nvSpPr>
          <p:cNvPr id="2" name="矩形 1"/>
          <p:cNvSpPr>
            <a:spLocks noChangeAspect="1"/>
          </p:cNvSpPr>
          <p:nvPr/>
        </p:nvSpPr>
        <p:spPr>
          <a:xfrm>
            <a:off x="692150" y="823721"/>
            <a:ext cx="10807700" cy="594508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五、阅读短文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</a:rPr>
              <a:t>完成练习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NEU-BZ-S92"/>
                <a:ea typeface="方正宋黑_GBK"/>
                <a:cs typeface="Times New Roman" panose="02020603050405020304" pitchFamily="18" charset="0"/>
              </a:rPr>
              <a:t>海娃巧送鸡毛信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华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山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海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娃是龙门村儿童团团长。一天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海娃接到一个重要的任务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把一封装着情报的鸡毛信送给三王峁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en-US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mǎo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的张连长。海娃二话不说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接过信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赶着羊群就上了路。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  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想到没走多远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海娃就碰上了敌人。海娃着急了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心想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这可怎么办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要是被搜身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鸡毛信不就暴露了吗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看着羊群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海娃灵机一动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把鸡毛信藏在了小羊的尾巴下面。敌人把海娃从头到脚搜了个遍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什么也没发现。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72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393131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  </a:t>
            </a:r>
            <a:r>
              <a:rPr lang="zh-CN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历经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重重困难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海娃终于把鸡毛信交到了张连长的手中。根据鸡毛信中的情报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战士们打了个大胜仗。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 algn="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选自《鸡毛信》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有删改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海娃接到一个重要的任务是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 </a:t>
            </a:r>
            <a:r>
              <a:rPr lang="zh-CN" altLang="zh-CN"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z="320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Times New Roman" panose="02020603050405020304" pitchFamily="18" charset="0"/>
              </a:rPr>
              <a:t> </a:t>
            </a:r>
            <a:endParaRPr lang="en-US" altLang="zh-CN" sz="3200" smtClean="0">
              <a:solidFill>
                <a:srgbClr val="000000"/>
              </a:solidFill>
              <a:latin typeface="Calibri" panose="020F0502020204030204" pitchFamily="34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联系上下文理解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文中加点词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二话不说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的意思是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3200">
              <a:solidFill>
                <a:srgbClr val="000000"/>
              </a:solidFill>
              <a:latin typeface="NEU-BZ-S92"/>
              <a:ea typeface="方正楷体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①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什么多余的话都不说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②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没有第二句话可以说</a:t>
            </a:r>
            <a:r>
              <a:rPr lang="zh-CN" altLang="zh-CN" sz="3200">
                <a:solidFill>
                  <a:srgbClr val="000000"/>
                </a:solidFill>
                <a:latin typeface="Arial" panose="020B0604020202020204" pitchFamily="34" charset="0"/>
                <a:ea typeface="黑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③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只说了两句话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92150" y="2724113"/>
            <a:ext cx="8392041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把一封装着情报的鸡毛信送给三王峁的张连长</a:t>
            </a:r>
            <a:endParaRPr lang="zh-CN" altLang="en-US" sz="320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9830848" y="3360056"/>
            <a:ext cx="595035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①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1962769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692150" y="811513"/>
            <a:ext cx="570220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32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3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zh-CN" altLang="zh-CN" sz="320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你觉得海娃是个怎样的孩子</a:t>
            </a:r>
            <a:r>
              <a:rPr lang="en-US" altLang="zh-CN" sz="3200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? </a:t>
            </a:r>
            <a:endParaRPr lang="zh-CN" altLang="zh-CN" sz="3200">
              <a:solidFill>
                <a:srgbClr val="000000"/>
              </a:solidFill>
              <a:effectLst/>
              <a:latin typeface="NEU-BZ-S92"/>
              <a:ea typeface="方正楷体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692150" y="1494777"/>
            <a:ext cx="6864380" cy="635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示例</a:t>
            </a:r>
            <a:r>
              <a:rPr lang="en-US" altLang="zh-CN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en-US" sz="320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海娃是一个机智、勇敢的孩子。</a:t>
            </a:r>
            <a:endParaRPr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1754930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0E64BFA-7F28-4524-A2F1-429ED1F70AD6}" vid="{BD76309B-3463-496C-8A18-DE26D7DDD99E}"/>
    </a:ext>
  </a:extLst>
</a:theme>
</file>

<file path=ppt/theme/theme2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3.xml><?xml version="1.0" encoding="utf-8"?>
<a:theme xmlns:a="http://schemas.openxmlformats.org/drawingml/2006/main" name="1_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新模板</Template>
  <TotalTime>737</TotalTime>
  <Words>261</Words>
  <Application>Microsoft Office PowerPoint</Application>
  <PresentationFormat>宽屏</PresentationFormat>
  <Paragraphs>65</Paragraphs>
  <Slides>11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11</vt:i4>
      </vt:variant>
    </vt:vector>
  </HeadingPairs>
  <TitlesOfParts>
    <vt:vector size="28" baseType="lpstr">
      <vt:lpstr>NEU-BZ-S92</vt:lpstr>
      <vt:lpstr>方正楷体_GBK</vt:lpstr>
      <vt:lpstr>方正宋黑_GBK</vt:lpstr>
      <vt:lpstr>黑体</vt:lpstr>
      <vt:lpstr>华文琥珀</vt:lpstr>
      <vt:lpstr>华文隶书</vt:lpstr>
      <vt:lpstr>华文新魏</vt:lpstr>
      <vt:lpstr>楷体</vt:lpstr>
      <vt:lpstr>隶书</vt:lpstr>
      <vt:lpstr>宋体</vt:lpstr>
      <vt:lpstr>微软雅黑</vt:lpstr>
      <vt:lpstr>Arial</vt:lpstr>
      <vt:lpstr>Calibri</vt:lpstr>
      <vt:lpstr>Times New Roman</vt:lpstr>
      <vt:lpstr>Office 主题</vt:lpstr>
      <vt:lpstr>专业教辅课件Q:251490010</vt:lpstr>
      <vt:lpstr>1_专业教辅课件Q:251490010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42</cp:revision>
  <dcterms:created xsi:type="dcterms:W3CDTF">2021-07-19T03:09:34Z</dcterms:created>
  <dcterms:modified xsi:type="dcterms:W3CDTF">2025-08-29T05:30:00Z</dcterms:modified>
</cp:coreProperties>
</file>